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13"/>
  </p:notesMasterIdLst>
  <p:sldIdLst>
    <p:sldId id="297" r:id="rId2"/>
    <p:sldId id="269" r:id="rId3"/>
    <p:sldId id="270" r:id="rId4"/>
    <p:sldId id="273" r:id="rId5"/>
    <p:sldId id="299" r:id="rId6"/>
    <p:sldId id="301" r:id="rId7"/>
    <p:sldId id="300" r:id="rId8"/>
    <p:sldId id="276" r:id="rId9"/>
    <p:sldId id="303" r:id="rId10"/>
    <p:sldId id="302" r:id="rId11"/>
    <p:sldId id="28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AEFF"/>
    <a:srgbClr val="74E178"/>
    <a:srgbClr val="404040"/>
    <a:srgbClr val="EBA46D"/>
    <a:srgbClr val="FF847E"/>
    <a:srgbClr val="128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732" autoAdjust="0"/>
    <p:restoredTop sz="94660"/>
  </p:normalViewPr>
  <p:slideViewPr>
    <p:cSldViewPr snapToGrid="0">
      <p:cViewPr varScale="1">
        <p:scale>
          <a:sx n="63" d="100"/>
          <a:sy n="63" d="100"/>
        </p:scale>
        <p:origin x="8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56760-4A39-354F-B71B-7A813D07EC24}" type="datetimeFigureOut">
              <a:rPr kumimoji="1" lang="zh-TW" altLang="en-US" smtClean="0"/>
              <a:t>2022/11/21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5908C-0B2D-FD4B-87F8-F3487C0ECEA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185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70933" y="1"/>
            <a:ext cx="5037667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9565" y="914401"/>
            <a:ext cx="9262836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85" y="4402667"/>
            <a:ext cx="7683417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67698" y="6117337"/>
            <a:ext cx="1143297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31644" y="6117337"/>
            <a:ext cx="481258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3760" y="6117337"/>
            <a:ext cx="54864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70933" y="3771900"/>
            <a:ext cx="48260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747185" y="3867150"/>
            <a:ext cx="82551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081699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8" y="4732865"/>
            <a:ext cx="1002132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634" y="932112"/>
            <a:ext cx="8228087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8" y="5299603"/>
            <a:ext cx="1002132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0" y="685800"/>
            <a:ext cx="1002132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54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130980" y="3428999"/>
            <a:ext cx="8841504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8" y="4343400"/>
            <a:ext cx="1002132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190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3308581"/>
            <a:ext cx="1002131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7381"/>
            <a:ext cx="1002132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19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92562" y="863023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6263" y="2819399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322" y="685801"/>
            <a:ext cx="9298820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700" y="3886200"/>
            <a:ext cx="1002132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775200"/>
            <a:ext cx="1002132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62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701" y="685802"/>
            <a:ext cx="1002132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699" y="3505200"/>
            <a:ext cx="1002132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699" y="4343400"/>
            <a:ext cx="1002132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69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22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5191" y="685800"/>
            <a:ext cx="1770831" cy="5105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699" y="685800"/>
            <a:ext cx="8021831" cy="51054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662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457201"/>
            <a:ext cx="10272889" cy="19812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9512" y="2667000"/>
            <a:ext cx="10272889" cy="3332816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2440" y="6108174"/>
            <a:ext cx="1143297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30197" y="6108174"/>
            <a:ext cx="708602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11957" y="6108174"/>
            <a:ext cx="570444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0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328" y="2666999"/>
            <a:ext cx="8933073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9331" y="5027070"/>
            <a:ext cx="8933069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31090" y="6116071"/>
            <a:ext cx="551311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50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512" y="685802"/>
            <a:ext cx="10272889" cy="175259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09511" y="2667000"/>
            <a:ext cx="4986528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5872" y="2667000"/>
            <a:ext cx="4986528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10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642" y="2658533"/>
            <a:ext cx="46083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697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2280" y="2667000"/>
            <a:ext cx="462374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688" y="3335337"/>
            <a:ext cx="4896331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18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21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6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699" y="1600200"/>
            <a:ext cx="355004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3404" y="685801"/>
            <a:ext cx="6242616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699" y="2971800"/>
            <a:ext cx="3550045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03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3110" y="1752599"/>
            <a:ext cx="5427572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6661" y="914400"/>
            <a:ext cx="3281828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3110" y="3124199"/>
            <a:ext cx="5427572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9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" y="1"/>
            <a:ext cx="2842684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512" y="457201"/>
            <a:ext cx="10272889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9512" y="2667001"/>
            <a:ext cx="10272888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811573" y="6116071"/>
            <a:ext cx="1143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11/21/2022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9330" y="6116071"/>
            <a:ext cx="7086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31090" y="6116071"/>
            <a:ext cx="5513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2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665C0B-5FEC-8149-96FE-3F70A7BEF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513" y="457201"/>
            <a:ext cx="4786488" cy="1981200"/>
          </a:xfrm>
        </p:spPr>
        <p:txBody>
          <a:bodyPr/>
          <a:lstStyle/>
          <a:p>
            <a:r>
              <a:rPr lang="en-US" altLang="zh-TW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CS314 Intro. to CG</a:t>
            </a:r>
            <a:r>
              <a:rPr lang="zh-TW" altLang="en-US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br>
              <a:rPr lang="en-US" altLang="zh-TW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</a:br>
            <a:r>
              <a:rPr lang="en-US" altLang="zh-TW" sz="4000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Midterm EXAM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62876E-49C4-CB52-F23D-DFFB359A0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3997" y="2101515"/>
            <a:ext cx="4417520" cy="858253"/>
          </a:xfrm>
        </p:spPr>
        <p:txBody>
          <a:bodyPr>
            <a:normAutofit fontScale="92500" lnSpcReduction="10000"/>
          </a:bodyPr>
          <a:lstStyle/>
          <a:p>
            <a:endParaRPr lang="en-US" altLang="zh-TW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2022/11/21</a:t>
            </a:r>
            <a:r>
              <a:rPr lang="zh-TW" altLang="en-US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13:10~16:30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97FA1B0-A7AA-9898-931B-C6CC27BDBC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01073" y="-31749"/>
            <a:ext cx="5118100" cy="49403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6AE89B5-8116-31B6-0271-7C8D2BB9B78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6096000" y="1193800"/>
            <a:ext cx="4089400" cy="44704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56A51C6-D590-642C-45D2-0E113082BAB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07409" y="3739422"/>
            <a:ext cx="1743393" cy="252518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37B0140-0F54-4FAC-3111-883438C74B8F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44433" y="3218055"/>
            <a:ext cx="2804104" cy="2127251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1F56D1E2-6AB5-9C05-A448-BED361381684}"/>
              </a:ext>
            </a:extLst>
          </p:cNvPr>
          <p:cNvSpPr txBox="1"/>
          <p:nvPr/>
        </p:nvSpPr>
        <p:spPr>
          <a:xfrm rot="19500831">
            <a:off x="6126570" y="1382334"/>
            <a:ext cx="2693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dirty="0"/>
              <a:t>Task1: </a:t>
            </a:r>
            <a:r>
              <a:rPr kumimoji="1" lang="zh-TW" altLang="en-US" dirty="0"/>
              <a:t>旋轉變色小卡片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6834B6D-7D47-E6AF-8DDF-990E0A30BB75}"/>
              </a:ext>
            </a:extLst>
          </p:cNvPr>
          <p:cNvSpPr txBox="1"/>
          <p:nvPr/>
        </p:nvSpPr>
        <p:spPr>
          <a:xfrm rot="21049603">
            <a:off x="4041096" y="5425393"/>
            <a:ext cx="2693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dirty="0"/>
              <a:t>Task2: </a:t>
            </a:r>
            <a:r>
              <a:rPr kumimoji="1" lang="zh-TW" altLang="en-US" dirty="0"/>
              <a:t>三角蛇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DED7E47-D86C-FBAC-6E02-3A502073D5A6}"/>
              </a:ext>
            </a:extLst>
          </p:cNvPr>
          <p:cNvSpPr txBox="1"/>
          <p:nvPr/>
        </p:nvSpPr>
        <p:spPr>
          <a:xfrm>
            <a:off x="1700797" y="2953302"/>
            <a:ext cx="6100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highlight>
                  <a:srgbClr val="FFFF00"/>
                </a:highlight>
              </a:rPr>
              <a:t>請先加入老師的</a:t>
            </a:r>
            <a:r>
              <a:rPr lang="en-US" altLang="zh-TW" dirty="0">
                <a:highlight>
                  <a:srgbClr val="FFFF00"/>
                </a:highlight>
              </a:rPr>
              <a:t>Teams</a:t>
            </a:r>
            <a:r>
              <a:rPr lang="zh-TW" altLang="en-US" dirty="0">
                <a:highlight>
                  <a:srgbClr val="FFFF00"/>
                </a:highlight>
              </a:rPr>
              <a:t>聽講解</a:t>
            </a:r>
          </a:p>
        </p:txBody>
      </p:sp>
    </p:spTree>
    <p:extLst>
      <p:ext uri="{BB962C8B-B14F-4D97-AF65-F5344CB8AC3E}">
        <p14:creationId xmlns:p14="http://schemas.microsoft.com/office/powerpoint/2010/main" val="3413031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2506134" y="457201"/>
            <a:ext cx="7704667" cy="796564"/>
          </a:xfrm>
        </p:spPr>
        <p:txBody>
          <a:bodyPr/>
          <a:lstStyle/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別忘記考試規則 </a:t>
            </a:r>
            <a:r>
              <a:rPr lang="en-US" altLang="zh-TW" dirty="0"/>
              <a:t>RULES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2506134" y="1536570"/>
            <a:ext cx="7704667" cy="4647415"/>
          </a:xfrm>
        </p:spPr>
        <p:txBody>
          <a:bodyPr anchor="t">
            <a:normAutofit/>
          </a:bodyPr>
          <a:lstStyle/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如果你是使用自己的筆電或是在家考試，請全程錄影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後續我們會跟你要</a:t>
            </a:r>
            <a:r>
              <a:rPr lang="en-US" altLang="zh-TW" dirty="0" err="1">
                <a:latin typeface="PingFang TC" charset="-120"/>
                <a:ea typeface="PingFang TC" charset="-120"/>
                <a:cs typeface="PingFang TC" charset="-120"/>
              </a:rPr>
              <a:t>onedrive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連結～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別忘了依照規則上傳你的答案～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(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遠距考試的請直接打包傳送給老師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不可以上網搜尋資料喔！！！</a:t>
            </a:r>
            <a:endParaRPr lang="en-US" altLang="zh-TW" dirty="0"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93606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13800" dirty="0"/>
              <a:t>Enjoy~</a:t>
            </a:r>
            <a:endParaRPr kumimoji="1" lang="zh-TW" altLang="en-US" sz="13800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Happy Coding</a:t>
            </a:r>
            <a:endParaRPr kumimoji="1" lang="zh-TW" altLang="en-US" sz="3600" dirty="0"/>
          </a:p>
        </p:txBody>
      </p:sp>
      <p:sp>
        <p:nvSpPr>
          <p:cNvPr id="2" name="文字版面配置區 4">
            <a:extLst>
              <a:ext uri="{FF2B5EF4-FFF2-40B4-BE49-F238E27FC236}">
                <a16:creationId xmlns:a16="http://schemas.microsoft.com/office/drawing/2014/main" id="{921F04C0-9EE1-8F18-1E4F-49E4C63A402B}"/>
              </a:ext>
            </a:extLst>
          </p:cNvPr>
          <p:cNvSpPr txBox="1">
            <a:spLocks/>
          </p:cNvSpPr>
          <p:nvPr/>
        </p:nvSpPr>
        <p:spPr>
          <a:xfrm>
            <a:off x="6096000" y="2556435"/>
            <a:ext cx="5486400" cy="86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總共１２０分，大家加油</a:t>
            </a:r>
          </a:p>
        </p:txBody>
      </p:sp>
    </p:spTree>
    <p:extLst>
      <p:ext uri="{BB962C8B-B14F-4D97-AF65-F5344CB8AC3E}">
        <p14:creationId xmlns:p14="http://schemas.microsoft.com/office/powerpoint/2010/main" val="1713671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2506134" y="457201"/>
            <a:ext cx="7704667" cy="796564"/>
          </a:xfrm>
        </p:spPr>
        <p:txBody>
          <a:bodyPr/>
          <a:lstStyle/>
          <a:p>
            <a:r>
              <a:rPr lang="en-US" altLang="zh-TW" dirty="0"/>
              <a:t>RULES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2506134" y="1536570"/>
            <a:ext cx="7704667" cy="4647415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無網路環境 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(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請勿查詢線上資料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請勿交談、請勿用餐、請勿作弊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勿帶 </a:t>
            </a:r>
            <a:r>
              <a:rPr lang="zh-TW" altLang="en-US" strike="sngStrike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手機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、</a:t>
            </a:r>
            <a:r>
              <a:rPr lang="zh-TW" altLang="en-US" strike="sngStrike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隨身碟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，包包請直接放前面</a:t>
            </a:r>
            <a:endParaRPr lang="en-US" altLang="zh-TW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僅可攜帶文具、</a:t>
            </a:r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學生證</a:t>
            </a:r>
            <a:endParaRPr lang="en-US" altLang="zh-TW" dirty="0"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助教僅協助電腦故障問題 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/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解釋題目，不負責解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bug</a:t>
            </a:r>
          </a:p>
          <a:p>
            <a:endParaRPr lang="en-US" altLang="zh-TW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如果你是使用自己的筆電或是在家考試，請全程錄影</a:t>
            </a:r>
            <a:endParaRPr lang="en-US" altLang="zh-TW" dirty="0">
              <a:solidFill>
                <a:srgbClr val="FF0000"/>
              </a:solidFill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（在家考試請開攝影機錄影）</a:t>
            </a:r>
            <a:endParaRPr lang="en-US" altLang="zh-TW" dirty="0">
              <a:solidFill>
                <a:srgbClr val="FF0000"/>
              </a:solidFill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140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2506134" y="457201"/>
            <a:ext cx="7704667" cy="796564"/>
          </a:xfrm>
        </p:spPr>
        <p:txBody>
          <a:bodyPr/>
          <a:lstStyle/>
          <a:p>
            <a:r>
              <a:rPr lang="en-US" altLang="zh-TW" dirty="0"/>
              <a:t>Attention !!!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2506134" y="1253765"/>
            <a:ext cx="8161867" cy="5604235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webgl2fundamentals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原始檔都有提供在</a:t>
            </a:r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Ｃ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:\CG</a:t>
            </a:r>
          </a:p>
          <a:p>
            <a:pPr lvl="1"/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若你使用筆電或在家，請上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webgl2fundamentals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原網頁下載、並到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Teams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上下載考題。</a:t>
            </a:r>
            <a:endParaRPr lang="en-US" altLang="zh-TW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你的程式請放在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D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槽以策安全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離場前請務必跟助教聯繫，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確定你寫的答案有上傳並請助教</a:t>
            </a:r>
            <a:r>
              <a:rPr lang="zh-TW" altLang="en-US" u="sng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檢查你上傳的結果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再離場。</a:t>
            </a:r>
            <a:endParaRPr lang="en-US" altLang="zh-TW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無法</a:t>
            </a:r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法執行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/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黑畫面一律零分（測試環境為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Chrome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）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程式檔名一律加上：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***_s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學號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.html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範例如下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en-US" altLang="zh-TW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Task 1</a:t>
            </a:r>
            <a:r>
              <a:rPr lang="zh-TW" altLang="en-US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：</a:t>
            </a:r>
            <a:r>
              <a:rPr lang="en-US" altLang="zh-TW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GrayCard_s1234567.html</a:t>
            </a:r>
            <a:r>
              <a:rPr lang="zh-TW" altLang="en-US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en-US" altLang="zh-TW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(</a:t>
            </a:r>
            <a:r>
              <a:rPr lang="en-US" altLang="zh-TW" dirty="0" err="1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webGL</a:t>
            </a:r>
            <a:r>
              <a:rPr lang="en-US" altLang="zh-TW" dirty="0">
                <a:highlight>
                  <a:srgbClr val="74E178"/>
                </a:highlight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pPr lvl="1"/>
            <a:r>
              <a:rPr lang="en-US" altLang="zh-TW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Task 2</a:t>
            </a:r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：</a:t>
            </a:r>
            <a:r>
              <a:rPr lang="en-US" altLang="zh-TW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Snake_s1234567.html (</a:t>
            </a:r>
            <a:r>
              <a:rPr lang="en-US" altLang="zh-TW" dirty="0" err="1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webGL</a:t>
            </a:r>
            <a:r>
              <a:rPr lang="en-US" altLang="zh-TW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pPr lvl="1"/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完成後請填寫配分表：</a:t>
            </a:r>
            <a:r>
              <a:rPr lang="en" altLang="zh-CN" dirty="0">
                <a:latin typeface="PingFang TC" charset="-120"/>
                <a:ea typeface="PingFang TC" charset="-120"/>
                <a:cs typeface="PingFang TC" charset="-120"/>
              </a:rPr>
              <a:t>score_</a:t>
            </a:r>
            <a:r>
              <a:rPr lang="en" altLang="zh-CN" dirty="0">
                <a:highlight>
                  <a:srgbClr val="50AEFF"/>
                </a:highlight>
                <a:latin typeface="PingFang TC" charset="-120"/>
                <a:ea typeface="PingFang TC" charset="-120"/>
                <a:cs typeface="PingFang TC" charset="-120"/>
              </a:rPr>
              <a:t>s1234567</a:t>
            </a:r>
            <a:r>
              <a:rPr lang="en" altLang="zh-CN" dirty="0">
                <a:latin typeface="PingFang TC" charset="-120"/>
                <a:ea typeface="PingFang TC" charset="-120"/>
                <a:cs typeface="PingFang TC" charset="-120"/>
              </a:rPr>
              <a:t>(</a:t>
            </a:r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配分</a:t>
            </a:r>
            <a:r>
              <a:rPr lang="en-US" altLang="zh-CN" dirty="0">
                <a:latin typeface="PingFang TC" charset="-120"/>
                <a:ea typeface="PingFang TC" charset="-120"/>
                <a:cs typeface="PingFang TC" charset="-120"/>
              </a:rPr>
              <a:t>).</a:t>
            </a:r>
            <a:r>
              <a:rPr lang="en" altLang="zh-CN" dirty="0" err="1">
                <a:latin typeface="PingFang TC" charset="-120"/>
                <a:ea typeface="PingFang TC" charset="-120"/>
                <a:cs typeface="PingFang TC" charset="-120"/>
              </a:rPr>
              <a:t>xlsx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三個檔案打包成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 Midterm</a:t>
            </a:r>
            <a:r>
              <a:rPr lang="en" altLang="zh-CN" dirty="0">
                <a:latin typeface="PingFang TC" charset="-120"/>
                <a:ea typeface="PingFang TC" charset="-120"/>
                <a:cs typeface="PingFang TC" charset="-120"/>
              </a:rPr>
              <a:t>_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s1234567.zip</a:t>
            </a:r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檔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55115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06134" y="457202"/>
            <a:ext cx="7704667" cy="979713"/>
          </a:xfrm>
        </p:spPr>
        <p:txBody>
          <a:bodyPr/>
          <a:lstStyle/>
          <a:p>
            <a:pPr algn="l"/>
            <a:r>
              <a:rPr kumimoji="1" lang="en-US" altLang="zh-TW" dirty="0"/>
              <a:t>Task1: </a:t>
            </a:r>
            <a:r>
              <a:rPr kumimoji="1" lang="zh-TW" altLang="en-US" dirty="0"/>
              <a:t>旋轉變色小卡片</a:t>
            </a:r>
          </a:p>
        </p:txBody>
      </p:sp>
      <p:pic>
        <p:nvPicPr>
          <p:cNvPr id="3" name="ANS DEMO 1">
            <a:hlinkClick r:id="" action="ppaction://media"/>
            <a:extLst>
              <a:ext uri="{FF2B5EF4-FFF2-40B4-BE49-F238E27FC236}">
                <a16:creationId xmlns:a16="http://schemas.microsoft.com/office/drawing/2014/main" id="{10641B04-1CBD-AFF7-EC7C-65C85FBDE2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0800" y="1301449"/>
            <a:ext cx="9042399" cy="538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32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7ED44974-F33A-6F1B-FAC7-52D271C1F91D}"/>
              </a:ext>
            </a:extLst>
          </p:cNvPr>
          <p:cNvSpPr/>
          <p:nvPr/>
        </p:nvSpPr>
        <p:spPr>
          <a:xfrm>
            <a:off x="1483449" y="1864888"/>
            <a:ext cx="4183424" cy="327259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1286176" y="579119"/>
            <a:ext cx="8359140" cy="5400571"/>
          </a:xfrm>
        </p:spPr>
        <p:txBody>
          <a:bodyPr anchor="t">
            <a:no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為了將畫布不變大，請加入以下這段程式碼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(</a:t>
            </a:r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通常加在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head</a:t>
            </a:r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結束前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)</a:t>
            </a:r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－ 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Task 2</a:t>
            </a:r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也一樣</a:t>
            </a:r>
            <a:endParaRPr lang="en-US" altLang="zh-TW" sz="1600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請參考 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CG_Mid_01_Student.html </a:t>
            </a:r>
            <a:r>
              <a:rPr lang="zh-TW" altLang="en-US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或 </a:t>
            </a:r>
            <a:r>
              <a:rPr lang="en-US" altLang="zh-TW" sz="1600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CG_Mid_02_Student.html</a:t>
            </a:r>
          </a:p>
          <a:p>
            <a:r>
              <a:rPr lang="zh-TW" altLang="en-US" sz="1600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開始撰寫時請將網頁標題結尾</a:t>
            </a:r>
            <a:r>
              <a:rPr lang="en-US" altLang="zh-TW" sz="1600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S1234567 </a:t>
            </a:r>
            <a:r>
              <a:rPr lang="zh-TW" altLang="en-US" sz="1600" dirty="0">
                <a:solidFill>
                  <a:srgbClr val="FF0000"/>
                </a:solidFill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改成你的學號</a:t>
            </a:r>
            <a:endParaRPr lang="en-US" altLang="zh-TW" sz="1600" dirty="0">
              <a:solidFill>
                <a:srgbClr val="FF0000"/>
              </a:solidFill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  <a:p>
            <a:endParaRPr lang="en-US" altLang="zh-TW" sz="1600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  <a:p>
            <a:pPr marL="457200" lvl="1" indent="0">
              <a:buNone/>
            </a:pP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style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</a:p>
          <a:p>
            <a:pPr marL="457200" lvl="1" indent="0">
              <a:buNone/>
            </a:pP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canvas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marL="457200" lvl="1" indent="0">
              <a:buNone/>
            </a:pPr>
            <a:r>
              <a:rPr lang="en" altLang="zh-TW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background-color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zh-TW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#</a:t>
            </a:r>
            <a:r>
              <a:rPr lang="en" altLang="zh-TW" sz="1400" b="0" dirty="0" err="1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fff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" altLang="zh-TW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border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zh-TW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px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TW" sz="1400" b="0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solid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" altLang="zh-TW" sz="1400" b="0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black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" altLang="zh-TW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width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zh-TW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800</a:t>
            </a: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px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" altLang="zh-TW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height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zh-TW" sz="1400" b="0" dirty="0">
                <a:solidFill>
                  <a:srgbClr val="AE81FF"/>
                </a:solidFill>
                <a:effectLst/>
                <a:latin typeface="Menlo" panose="020B0609030804020204" pitchFamily="49" charset="0"/>
              </a:rPr>
              <a:t>600</a:t>
            </a: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px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" altLang="zh-TW" sz="14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display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" altLang="zh-TW" sz="1400" b="0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block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pPr marL="457200" lvl="1" indent="0">
              <a:buNone/>
            </a:pP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&lt;/</a:t>
            </a:r>
            <a:r>
              <a:rPr lang="en" altLang="zh-TW" sz="14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style</a:t>
            </a:r>
            <a:r>
              <a:rPr lang="en" altLang="zh-TW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</a:t>
            </a:r>
          </a:p>
          <a:p>
            <a:endParaRPr lang="en-US" altLang="zh-TW" sz="1600" dirty="0">
              <a:solidFill>
                <a:srgbClr val="FF0000"/>
              </a:solidFill>
              <a:latin typeface="PingFang TC" charset="-120"/>
              <a:ea typeface="PingFang TC" charset="-120"/>
              <a:cs typeface="PingFang TC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6BA606A-D399-A2D0-DF22-3F60DD508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313" y="1666366"/>
            <a:ext cx="8162709" cy="4433639"/>
          </a:xfrm>
          <a:prstGeom prst="rect">
            <a:avLst/>
          </a:prstGeom>
        </p:spPr>
      </p:pic>
      <p:sp>
        <p:nvSpPr>
          <p:cNvPr id="6" name="左右括弧 5">
            <a:extLst>
              <a:ext uri="{FF2B5EF4-FFF2-40B4-BE49-F238E27FC236}">
                <a16:creationId xmlns:a16="http://schemas.microsoft.com/office/drawing/2014/main" id="{B1031E33-E64F-C8CD-0318-336467907E1A}"/>
              </a:ext>
            </a:extLst>
          </p:cNvPr>
          <p:cNvSpPr/>
          <p:nvPr/>
        </p:nvSpPr>
        <p:spPr>
          <a:xfrm>
            <a:off x="5751095" y="3898229"/>
            <a:ext cx="3007894" cy="1756610"/>
          </a:xfrm>
          <a:prstGeom prst="bracketPair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8806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06134" y="457202"/>
            <a:ext cx="7704667" cy="979713"/>
          </a:xfrm>
        </p:spPr>
        <p:txBody>
          <a:bodyPr/>
          <a:lstStyle/>
          <a:p>
            <a:pPr algn="l"/>
            <a:r>
              <a:rPr kumimoji="1" lang="en-US" altLang="zh-TW" dirty="0"/>
              <a:t>Requirements</a:t>
            </a:r>
            <a:r>
              <a:rPr kumimoji="1" lang="zh-TW" altLang="en-US" dirty="0"/>
              <a:t> </a:t>
            </a:r>
            <a:r>
              <a:rPr kumimoji="1" lang="en-US" altLang="zh-TW" dirty="0"/>
              <a:t>(60 pts)</a:t>
            </a:r>
            <a:endParaRPr kumimoji="1" lang="zh-TW" altLang="en-US" dirty="0"/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2308861" y="1648326"/>
            <a:ext cx="8359140" cy="4752475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畫出任何東西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畫出一個方塊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貼上貼圖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 (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任一張彩色貼圖，長寬比例要對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有兩個拖曳卷軸（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grayscale &amp; rotate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）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介面卷軸實作的部分，在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html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的部分已經在範例中。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grayscale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可控制該圖片有多少比例是灰階的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rotate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可控制方塊的旋轉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 (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旋轉中心點為左上，卷軸從頭捲到尾需要是方塊轉過去再轉回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93055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06134" y="457202"/>
            <a:ext cx="7704667" cy="979713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TW" dirty="0"/>
              <a:t>Task2: </a:t>
            </a:r>
            <a:r>
              <a:rPr kumimoji="1" lang="zh-TW" altLang="en-US" dirty="0"/>
              <a:t>三角蛇 </a:t>
            </a:r>
            <a:r>
              <a:rPr kumimoji="1" lang="zh-TW" altLang="en-US" sz="2000" dirty="0"/>
              <a:t>（影片最後一小段按了鍵盤上下左右）</a:t>
            </a:r>
            <a:endParaRPr lang="zh-TW" altLang="en-US" dirty="0"/>
          </a:p>
        </p:txBody>
      </p:sp>
      <p:pic>
        <p:nvPicPr>
          <p:cNvPr id="5" name="ANS DEMO 2">
            <a:hlinkClick r:id="" action="ppaction://media"/>
            <a:extLst>
              <a:ext uri="{FF2B5EF4-FFF2-40B4-BE49-F238E27FC236}">
                <a16:creationId xmlns:a16="http://schemas.microsoft.com/office/drawing/2014/main" id="{C649F8A3-9471-35D6-08B4-1B76B9B3A6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0800" y="1301449"/>
            <a:ext cx="9042399" cy="537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67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06134" y="457202"/>
            <a:ext cx="7704667" cy="979713"/>
          </a:xfrm>
        </p:spPr>
        <p:txBody>
          <a:bodyPr/>
          <a:lstStyle/>
          <a:p>
            <a:pPr algn="l"/>
            <a:r>
              <a:rPr kumimoji="1" lang="en-US" altLang="zh-TW" dirty="0"/>
              <a:t>Requirements</a:t>
            </a:r>
            <a:r>
              <a:rPr kumimoji="1" lang="zh-TW" altLang="en-US" dirty="0"/>
              <a:t> </a:t>
            </a:r>
            <a:r>
              <a:rPr kumimoji="1" lang="en-US" altLang="zh-TW" dirty="0"/>
              <a:t>(65 pts)</a:t>
            </a:r>
            <a:endParaRPr kumimoji="1" lang="zh-TW" altLang="en-US" dirty="0"/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2308861" y="1648326"/>
            <a:ext cx="9277550" cy="4752475"/>
          </a:xfrm>
        </p:spPr>
        <p:txBody>
          <a:bodyPr anchor="t">
            <a:norm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畫出一個三角形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畫出一串三角形 （共五個）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有三個拖曳卷軸（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length &amp; angle &amp; scale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）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 </a:t>
            </a:r>
            <a:r>
              <a:rPr lang="en-US" altLang="zh-TW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length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可控制蛇的長度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angle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可控制蛇頭朝向的方向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鍵盤的上下左右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可控制蛇頭朝向的方向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scale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可控制蛇頭跟身體之間每一節的相對大小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10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程式啟動後會自動擺動蛇尾，</a:t>
            </a:r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不能自動擺動請加一個卷軸</a:t>
            </a:r>
            <a:endParaRPr lang="en-US" altLang="zh-TW" dirty="0"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  <a:p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5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分</a:t>
            </a:r>
            <a:r>
              <a:rPr lang="en-US" altLang="zh-TW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 </a:t>
            </a:r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擺動蛇尾時，是左右擺動９０度</a:t>
            </a:r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  <a:p>
            <a:endParaRPr lang="en-US" altLang="zh-TW" dirty="0"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0615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06134" y="457202"/>
            <a:ext cx="7704667" cy="979713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TW" dirty="0"/>
              <a:t>Reference code </a:t>
            </a:r>
            <a:br>
              <a:rPr kumimoji="1" lang="en-US" altLang="zh-TW" dirty="0"/>
            </a:br>
            <a:r>
              <a:rPr kumimoji="1" lang="en-US" altLang="zh-TW" sz="2700" dirty="0"/>
              <a:t>(</a:t>
            </a:r>
            <a:r>
              <a:rPr kumimoji="1" lang="zh-TW" altLang="en-US" sz="2700" dirty="0"/>
              <a:t>參考作法，可用任意你知道的方式實作</a:t>
            </a:r>
            <a:r>
              <a:rPr kumimoji="1" lang="en-US" altLang="zh-TW" sz="2700" dirty="0"/>
              <a:t>)</a:t>
            </a:r>
            <a:endParaRPr kumimoji="1" lang="zh-TW" altLang="en-US" sz="2700" dirty="0"/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2308861" y="1648326"/>
            <a:ext cx="9277550" cy="47524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zh-TW" sz="1600" b="0" i="1" dirty="0">
                <a:solidFill>
                  <a:srgbClr val="AAAAAA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zh-TW" sz="1600" b="0" i="1" dirty="0" err="1">
                <a:solidFill>
                  <a:srgbClr val="AAAAAA"/>
                </a:solidFill>
                <a:effectLst/>
                <a:latin typeface="Consolas" panose="020B0609020204030204" pitchFamily="49" charset="0"/>
              </a:rPr>
              <a:t>keyboardevent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1" dirty="0" err="1">
                <a:solidFill>
                  <a:srgbClr val="AA3731"/>
                </a:solidFill>
                <a:effectLst/>
                <a:latin typeface="Consolas" panose="020B0609020204030204" pitchFamily="49" charset="0"/>
              </a:rPr>
              <a:t>addEventListener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keydown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defaultPrevented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i="1" dirty="0">
                <a:solidFill>
                  <a:srgbClr val="AAAAAA"/>
                </a:solidFill>
                <a:effectLst/>
                <a:latin typeface="Consolas" panose="020B0609020204030204" pitchFamily="49" charset="0"/>
              </a:rPr>
              <a:t>// Do nothing if event already handled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 </a:t>
            </a:r>
          </a:p>
          <a:p>
            <a:pPr marL="0" indent="0">
              <a:buNone/>
            </a:pPr>
            <a:b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ArrowLeft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…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ArrowRight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…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ArrowDown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…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4B6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0" dirty="0" err="1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 err="1">
                <a:solidFill>
                  <a:srgbClr val="448C27"/>
                </a:solidFill>
                <a:effectLst/>
                <a:latin typeface="Consolas" panose="020B0609020204030204" pitchFamily="49" charset="0"/>
              </a:rPr>
              <a:t>ArrowUp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zh-TW" sz="1600" b="0" dirty="0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…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TW" sz="1600" b="0" dirty="0" err="1">
                <a:solidFill>
                  <a:srgbClr val="7A3E9D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n-US" altLang="zh-TW" sz="1600" b="0" dirty="0" err="1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TW" sz="1600" b="1" dirty="0" err="1">
                <a:solidFill>
                  <a:srgbClr val="AA3731"/>
                </a:solidFill>
                <a:effectLst/>
                <a:latin typeface="Consolas" panose="020B0609020204030204" pitchFamily="49" charset="0"/>
              </a:rPr>
              <a:t>preventDefault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1600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},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TW" sz="1600" b="0" dirty="0">
                <a:solidFill>
                  <a:srgbClr val="9C5D27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zh-TW" sz="1600" b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altLang="zh-TW" sz="1600" b="0" dirty="0">
                <a:solidFill>
                  <a:srgbClr val="777777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TW" sz="1600" dirty="0">
              <a:latin typeface="PingFang TC" charset="-12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32084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機器人">
  <a:themeElements>
    <a:clrScheme name="機器人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機器人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機器人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774</Words>
  <Application>Microsoft Office PowerPoint</Application>
  <PresentationFormat>寬螢幕</PresentationFormat>
  <Paragraphs>84</Paragraphs>
  <Slides>11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Adobe 繁黑體 Std B</vt:lpstr>
      <vt:lpstr>Menlo</vt:lpstr>
      <vt:lpstr>PingFang TC</vt:lpstr>
      <vt:lpstr>Arial</vt:lpstr>
      <vt:lpstr>Calibri</vt:lpstr>
      <vt:lpstr>Consolas</vt:lpstr>
      <vt:lpstr>Corbel</vt:lpstr>
      <vt:lpstr>機器人</vt:lpstr>
      <vt:lpstr>CS314 Intro. to CG  Midterm EXAM</vt:lpstr>
      <vt:lpstr>RULES</vt:lpstr>
      <vt:lpstr>Attention !!!</vt:lpstr>
      <vt:lpstr>Task1: 旋轉變色小卡片</vt:lpstr>
      <vt:lpstr>PowerPoint 簡報</vt:lpstr>
      <vt:lpstr>Requirements (60 pts)</vt:lpstr>
      <vt:lpstr>Task2: 三角蛇 （影片最後一小段按了鍵盤上下左右）</vt:lpstr>
      <vt:lpstr>Requirements (65 pts)</vt:lpstr>
      <vt:lpstr>Reference code  (參考作法，可用任意你知道的方式實作)</vt:lpstr>
      <vt:lpstr>別忘記考試規則 RULES</vt:lpstr>
      <vt:lpstr>Enjoy~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 Midterm EXAM</dc:title>
  <dc:creator>葉奕成</dc:creator>
  <cp:lastModifiedBy>葉奕成</cp:lastModifiedBy>
  <cp:revision>8</cp:revision>
  <dcterms:created xsi:type="dcterms:W3CDTF">2020-11-10T03:07:39Z</dcterms:created>
  <dcterms:modified xsi:type="dcterms:W3CDTF">2022-11-21T03:40:36Z</dcterms:modified>
</cp:coreProperties>
</file>

<file path=docProps/thumbnail.jpeg>
</file>